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9"/>
  </p:notesMasterIdLst>
  <p:handoutMasterIdLst>
    <p:handoutMasterId r:id="rId30"/>
  </p:handoutMasterIdLst>
  <p:sldIdLst>
    <p:sldId id="410" r:id="rId5"/>
    <p:sldId id="432" r:id="rId6"/>
    <p:sldId id="409" r:id="rId7"/>
    <p:sldId id="391" r:id="rId8"/>
    <p:sldId id="411" r:id="rId9"/>
    <p:sldId id="412" r:id="rId10"/>
    <p:sldId id="413" r:id="rId11"/>
    <p:sldId id="414" r:id="rId12"/>
    <p:sldId id="415" r:id="rId13"/>
    <p:sldId id="419" r:id="rId14"/>
    <p:sldId id="416" r:id="rId15"/>
    <p:sldId id="405" r:id="rId16"/>
    <p:sldId id="417" r:id="rId17"/>
    <p:sldId id="418" r:id="rId18"/>
    <p:sldId id="424" r:id="rId19"/>
    <p:sldId id="423" r:id="rId20"/>
    <p:sldId id="425" r:id="rId21"/>
    <p:sldId id="420" r:id="rId22"/>
    <p:sldId id="426" r:id="rId23"/>
    <p:sldId id="422" r:id="rId24"/>
    <p:sldId id="427" r:id="rId25"/>
    <p:sldId id="428" r:id="rId26"/>
    <p:sldId id="430" r:id="rId27"/>
    <p:sldId id="43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365E48-6651-4ED1-A239-57842EC7A978}">
          <p14:sldIdLst>
            <p14:sldId id="410"/>
          </p14:sldIdLst>
        </p14:section>
        <p14:section name="Summary Section" id="{7F604854-74E1-4D57-B5C4-134B55176A01}">
          <p14:sldIdLst>
            <p14:sldId id="432"/>
          </p14:sldIdLst>
        </p14:section>
        <p14:section name="Finding a study" id="{3E133973-C1EE-4BA4-952D-D8CD49E0816E}">
          <p14:sldIdLst>
            <p14:sldId id="409"/>
            <p14:sldId id="391"/>
          </p14:sldIdLst>
        </p14:section>
        <p14:section name="Results of  original study" id="{4E3760B2-1853-4CB7-B998-384363847B16}">
          <p14:sldIdLst>
            <p14:sldId id="411"/>
            <p14:sldId id="412"/>
            <p14:sldId id="413"/>
            <p14:sldId id="414"/>
          </p14:sldIdLst>
        </p14:section>
        <p14:section name="My project aims" id="{2AD29AD0-A25B-46A1-80EB-AFE9281EF975}">
          <p14:sldIdLst>
            <p14:sldId id="415"/>
            <p14:sldId id="419"/>
          </p14:sldIdLst>
        </p14:section>
        <p14:section name="My project roadmap and milestones" id="{20BDEE89-00B5-4399-B54D-FA70BC421220}">
          <p14:sldIdLst>
            <p14:sldId id="416"/>
            <p14:sldId id="405"/>
          </p14:sldIdLst>
        </p14:section>
        <p14:section name="What done so far" id="{9179DF4F-7576-485F-B64F-68D8EBC7316B}">
          <p14:sldIdLst>
            <p14:sldId id="417"/>
            <p14:sldId id="418"/>
            <p14:sldId id="424"/>
            <p14:sldId id="423"/>
            <p14:sldId id="425"/>
          </p14:sldIdLst>
        </p14:section>
        <p14:section name="Steps until next meeting" id="{8F55534D-3389-44FB-A6E6-5B41797DCAB0}">
          <p14:sldIdLst>
            <p14:sldId id="420"/>
            <p14:sldId id="426"/>
          </p14:sldIdLst>
        </p14:section>
        <p14:section name="Improving stats book" id="{AB8141A7-113B-4B26-9F73-056DADBFAF6D}">
          <p14:sldIdLst>
            <p14:sldId id="422"/>
            <p14:sldId id="427"/>
            <p14:sldId id="428"/>
          </p14:sldIdLst>
        </p14:section>
        <p14:section name="Expectations" id="{31ADD744-881B-47F9-8206-53449A8629F3}">
          <p14:sldIdLst>
            <p14:sldId id="430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D2C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B78FD-E6BB-419F-ACEB-A9108DA0A6B2}" v="108" dt="2024-07-24T15:25:17.176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4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855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oana Weber" userId="9cd2602ddfa08147" providerId="LiveId" clId="{94BB78FD-E6BB-419F-ACEB-A9108DA0A6B2}"/>
    <pc:docChg chg="custSel modSld">
      <pc:chgData name="Ioana Weber" userId="9cd2602ddfa08147" providerId="LiveId" clId="{94BB78FD-E6BB-419F-ACEB-A9108DA0A6B2}" dt="2024-07-24T15:26:27.153" v="992" actId="465"/>
      <pc:docMkLst>
        <pc:docMk/>
      </pc:docMkLst>
      <pc:sldChg chg="addSp modSp mod">
        <pc:chgData name="Ioana Weber" userId="9cd2602ddfa08147" providerId="LiveId" clId="{94BB78FD-E6BB-419F-ACEB-A9108DA0A6B2}" dt="2024-07-24T15:24:27.033" v="878" actId="113"/>
        <pc:sldMkLst>
          <pc:docMk/>
          <pc:sldMk cId="3390304222" sldId="410"/>
        </pc:sldMkLst>
        <pc:spChg chg="add mod">
          <ac:chgData name="Ioana Weber" userId="9cd2602ddfa08147" providerId="LiveId" clId="{94BB78FD-E6BB-419F-ACEB-A9108DA0A6B2}" dt="2024-07-24T15:23:05.084" v="857" actId="14100"/>
          <ac:spMkLst>
            <pc:docMk/>
            <pc:sldMk cId="3390304222" sldId="410"/>
            <ac:spMk id="8" creationId="{D3B43FA9-30F3-C886-D915-4D67ACFB2C4B}"/>
          </ac:spMkLst>
        </pc:spChg>
        <pc:spChg chg="add mod">
          <ac:chgData name="Ioana Weber" userId="9cd2602ddfa08147" providerId="LiveId" clId="{94BB78FD-E6BB-419F-ACEB-A9108DA0A6B2}" dt="2024-07-24T15:24:27.033" v="878" actId="113"/>
          <ac:spMkLst>
            <pc:docMk/>
            <pc:sldMk cId="3390304222" sldId="410"/>
            <ac:spMk id="9" creationId="{47CDB451-A9CA-8690-B02D-43526A98F6DA}"/>
          </ac:spMkLst>
        </pc:spChg>
      </pc:sldChg>
      <pc:sldChg chg="addSp modSp mod">
        <pc:chgData name="Ioana Weber" userId="9cd2602ddfa08147" providerId="LiveId" clId="{94BB78FD-E6BB-419F-ACEB-A9108DA0A6B2}" dt="2024-07-24T15:20:03.560" v="548" actId="14100"/>
        <pc:sldMkLst>
          <pc:docMk/>
          <pc:sldMk cId="310173847" sldId="413"/>
        </pc:sldMkLst>
        <pc:spChg chg="add mod">
          <ac:chgData name="Ioana Weber" userId="9cd2602ddfa08147" providerId="LiveId" clId="{94BB78FD-E6BB-419F-ACEB-A9108DA0A6B2}" dt="2024-07-24T15:20:03.560" v="548" actId="14100"/>
          <ac:spMkLst>
            <pc:docMk/>
            <pc:sldMk cId="310173847" sldId="413"/>
            <ac:spMk id="16" creationId="{E1C8D978-157F-32AC-AEF4-865C4EFDD100}"/>
          </ac:spMkLst>
        </pc:spChg>
      </pc:sldChg>
      <pc:sldChg chg="addSp delSp modSp mod">
        <pc:chgData name="Ioana Weber" userId="9cd2602ddfa08147" providerId="LiveId" clId="{94BB78FD-E6BB-419F-ACEB-A9108DA0A6B2}" dt="2024-07-24T15:26:27.153" v="992" actId="465"/>
        <pc:sldMkLst>
          <pc:docMk/>
          <pc:sldMk cId="3682545070" sldId="419"/>
        </pc:sldMkLst>
        <pc:spChg chg="mod">
          <ac:chgData name="Ioana Weber" userId="9cd2602ddfa08147" providerId="LiveId" clId="{94BB78FD-E6BB-419F-ACEB-A9108DA0A6B2}" dt="2024-07-24T15:26:20.056" v="990" actId="1076"/>
          <ac:spMkLst>
            <pc:docMk/>
            <pc:sldMk cId="3682545070" sldId="419"/>
            <ac:spMk id="6" creationId="{34071D03-EA72-0E7D-2873-5ACEA89C10E7}"/>
          </ac:spMkLst>
        </pc:spChg>
        <pc:spChg chg="mod">
          <ac:chgData name="Ioana Weber" userId="9cd2602ddfa08147" providerId="LiveId" clId="{94BB78FD-E6BB-419F-ACEB-A9108DA0A6B2}" dt="2024-07-24T15:26:20.056" v="990" actId="1076"/>
          <ac:spMkLst>
            <pc:docMk/>
            <pc:sldMk cId="3682545070" sldId="419"/>
            <ac:spMk id="7" creationId="{1A32FC7D-695F-93F5-5DD3-625FA5C0EE19}"/>
          </ac:spMkLst>
        </pc:spChg>
        <pc:spChg chg="mod">
          <ac:chgData name="Ioana Weber" userId="9cd2602ddfa08147" providerId="LiveId" clId="{94BB78FD-E6BB-419F-ACEB-A9108DA0A6B2}" dt="2024-07-24T15:26:20.056" v="990" actId="1076"/>
          <ac:spMkLst>
            <pc:docMk/>
            <pc:sldMk cId="3682545070" sldId="419"/>
            <ac:spMk id="8" creationId="{56150EAF-3B28-E924-61BE-78B5A7DD57B1}"/>
          </ac:spMkLst>
        </pc:spChg>
        <pc:spChg chg="mod">
          <ac:chgData name="Ioana Weber" userId="9cd2602ddfa08147" providerId="LiveId" clId="{94BB78FD-E6BB-419F-ACEB-A9108DA0A6B2}" dt="2024-07-24T15:26:25.519" v="991" actId="12788"/>
          <ac:spMkLst>
            <pc:docMk/>
            <pc:sldMk cId="3682545070" sldId="419"/>
            <ac:spMk id="9" creationId="{D1858697-EADB-D254-2591-48329799E46E}"/>
          </ac:spMkLst>
        </pc:spChg>
        <pc:spChg chg="del">
          <ac:chgData name="Ioana Weber" userId="9cd2602ddfa08147" providerId="LiveId" clId="{94BB78FD-E6BB-419F-ACEB-A9108DA0A6B2}" dt="2024-07-24T15:15:17.677" v="12" actId="478"/>
          <ac:spMkLst>
            <pc:docMk/>
            <pc:sldMk cId="3682545070" sldId="419"/>
            <ac:spMk id="10" creationId="{6865ADB1-CC0F-3EB1-8C14-561F00949038}"/>
          </ac:spMkLst>
        </pc:spChg>
        <pc:spChg chg="add mod">
          <ac:chgData name="Ioana Weber" userId="9cd2602ddfa08147" providerId="LiveId" clId="{94BB78FD-E6BB-419F-ACEB-A9108DA0A6B2}" dt="2024-07-24T15:26:27.153" v="992" actId="465"/>
          <ac:spMkLst>
            <pc:docMk/>
            <pc:sldMk cId="3682545070" sldId="419"/>
            <ac:spMk id="12" creationId="{4224480E-9FE2-0C61-0464-3AA57C7B4927}"/>
          </ac:spMkLst>
        </pc:spChg>
        <pc:spChg chg="add mod">
          <ac:chgData name="Ioana Weber" userId="9cd2602ddfa08147" providerId="LiveId" clId="{94BB78FD-E6BB-419F-ACEB-A9108DA0A6B2}" dt="2024-07-24T15:26:27.153" v="992" actId="465"/>
          <ac:spMkLst>
            <pc:docMk/>
            <pc:sldMk cId="3682545070" sldId="419"/>
            <ac:spMk id="13" creationId="{09A6A2EA-5C8D-4F3A-F4CE-31737400EB12}"/>
          </ac:spMkLst>
        </pc:spChg>
        <pc:spChg chg="add mod">
          <ac:chgData name="Ioana Weber" userId="9cd2602ddfa08147" providerId="LiveId" clId="{94BB78FD-E6BB-419F-ACEB-A9108DA0A6B2}" dt="2024-07-24T15:26:27.153" v="992" actId="465"/>
          <ac:spMkLst>
            <pc:docMk/>
            <pc:sldMk cId="3682545070" sldId="419"/>
            <ac:spMk id="14" creationId="{74FF6A2C-5919-B661-6378-E76F99B8140D}"/>
          </ac:spMkLst>
        </pc:spChg>
        <pc:spChg chg="add mod">
          <ac:chgData name="Ioana Weber" userId="9cd2602ddfa08147" providerId="LiveId" clId="{94BB78FD-E6BB-419F-ACEB-A9108DA0A6B2}" dt="2024-07-24T15:26:25.519" v="991" actId="12788"/>
          <ac:spMkLst>
            <pc:docMk/>
            <pc:sldMk cId="3682545070" sldId="419"/>
            <ac:spMk id="15" creationId="{15CC17E8-9F23-B38E-1D08-843D652E1510}"/>
          </ac:spMkLst>
        </pc:spChg>
      </pc:sldChg>
      <pc:sldChg chg="addSp delSp modSp mod">
        <pc:chgData name="Ioana Weber" userId="9cd2602ddfa08147" providerId="LiveId" clId="{94BB78FD-E6BB-419F-ACEB-A9108DA0A6B2}" dt="2024-07-24T15:20:21.982" v="550" actId="21"/>
        <pc:sldMkLst>
          <pc:docMk/>
          <pc:sldMk cId="2857994996" sldId="427"/>
        </pc:sldMkLst>
        <pc:spChg chg="add del mod">
          <ac:chgData name="Ioana Weber" userId="9cd2602ddfa08147" providerId="LiveId" clId="{94BB78FD-E6BB-419F-ACEB-A9108DA0A6B2}" dt="2024-07-24T15:20:21.982" v="550" actId="21"/>
          <ac:spMkLst>
            <pc:docMk/>
            <pc:sldMk cId="2857994996" sldId="427"/>
            <ac:spMk id="2" creationId="{90B559F5-3CFD-BBC2-D8B1-C2D12141951C}"/>
          </ac:spMkLst>
        </pc:spChg>
      </pc:sldChg>
      <pc:sldChg chg="addSp modSp mod">
        <pc:chgData name="Ioana Weber" userId="9cd2602ddfa08147" providerId="LiveId" clId="{94BB78FD-E6BB-419F-ACEB-A9108DA0A6B2}" dt="2024-07-24T15:21:27.573" v="787" actId="20577"/>
        <pc:sldMkLst>
          <pc:docMk/>
          <pc:sldMk cId="1318585151" sldId="428"/>
        </pc:sldMkLst>
        <pc:spChg chg="add mod">
          <ac:chgData name="Ioana Weber" userId="9cd2602ddfa08147" providerId="LiveId" clId="{94BB78FD-E6BB-419F-ACEB-A9108DA0A6B2}" dt="2024-07-24T15:21:27.573" v="787" actId="20577"/>
          <ac:spMkLst>
            <pc:docMk/>
            <pc:sldMk cId="1318585151" sldId="428"/>
            <ac:spMk id="2" creationId="{90B559F5-3CFD-BBC2-D8B1-C2D12141951C}"/>
          </ac:spMkLst>
        </pc:spChg>
      </pc:sldChg>
      <pc:sldChg chg="addSp modSp mod">
        <pc:chgData name="Ioana Weber" userId="9cd2602ddfa08147" providerId="LiveId" clId="{94BB78FD-E6BB-419F-ACEB-A9108DA0A6B2}" dt="2024-07-24T15:24:47.085" v="883" actId="20577"/>
        <pc:sldMkLst>
          <pc:docMk/>
          <pc:sldMk cId="1698086985" sldId="431"/>
        </pc:sldMkLst>
        <pc:spChg chg="add mod">
          <ac:chgData name="Ioana Weber" userId="9cd2602ddfa08147" providerId="LiveId" clId="{94BB78FD-E6BB-419F-ACEB-A9108DA0A6B2}" dt="2024-07-24T15:24:47.085" v="883" actId="20577"/>
          <ac:spMkLst>
            <pc:docMk/>
            <pc:sldMk cId="1698086985" sldId="431"/>
            <ac:spMk id="2" creationId="{321DB219-9B86-206F-04F6-E271735D163A}"/>
          </ac:spMkLst>
        </pc:spChg>
      </pc:sldChg>
      <pc:sldChg chg="modSp mod">
        <pc:chgData name="Ioana Weber" userId="9cd2602ddfa08147" providerId="LiveId" clId="{94BB78FD-E6BB-419F-ACEB-A9108DA0A6B2}" dt="2024-07-24T15:24:11.580" v="877" actId="1076"/>
        <pc:sldMkLst>
          <pc:docMk/>
          <pc:sldMk cId="1008065593" sldId="432"/>
        </pc:sldMkLst>
        <pc:graphicFrameChg chg="mod">
          <ac:chgData name="Ioana Weber" userId="9cd2602ddfa08147" providerId="LiveId" clId="{94BB78FD-E6BB-419F-ACEB-A9108DA0A6B2}" dt="2024-07-24T15:24:11.580" v="877" actId="1076"/>
          <ac:graphicFrameMkLst>
            <pc:docMk/>
            <pc:sldMk cId="1008065593" sldId="432"/>
            <ac:graphicFrameMk id="5" creationId="{B902CA86-49CA-63E4-A1B2-179B8B1AD13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8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44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52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891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23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mdc-berlin.de/" TargetMode="External"/><Relationship Id="rId2" Type="http://schemas.openxmlformats.org/officeDocument/2006/relationships/hyperlink" Target="https://nf-co.re/rnasplice/1.0.4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17" Type="http://schemas.openxmlformats.org/officeDocument/2006/relationships/slide" Target="slide23.xml"/><Relationship Id="rId2" Type="http://schemas.openxmlformats.org/officeDocument/2006/relationships/image" Target="../media/image2.png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5.xml"/><Relationship Id="rId5" Type="http://schemas.openxmlformats.org/officeDocument/2006/relationships/image" Target="../media/image5.png"/><Relationship Id="rId15" Type="http://schemas.openxmlformats.org/officeDocument/2006/relationships/slide" Target="slide18.xml"/><Relationship Id="rId10" Type="http://schemas.openxmlformats.org/officeDocument/2006/relationships/slide" Target="slide3.xm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?acc=GSE16719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69422F-D886-C863-00D0-F613C2A8B2BA}"/>
              </a:ext>
            </a:extLst>
          </p:cNvPr>
          <p:cNvSpPr/>
          <p:nvPr/>
        </p:nvSpPr>
        <p:spPr>
          <a:xfrm>
            <a:off x="1473201" y="907142"/>
            <a:ext cx="9165770" cy="113211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EF9C5-D424-9CFD-63D8-828EF6AD47C3}"/>
              </a:ext>
            </a:extLst>
          </p:cNvPr>
          <p:cNvSpPr/>
          <p:nvPr/>
        </p:nvSpPr>
        <p:spPr>
          <a:xfrm>
            <a:off x="1473201" y="2518226"/>
            <a:ext cx="9165770" cy="286232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060" y="136899"/>
            <a:ext cx="10367400" cy="168020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Internship project proposal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ED7EE-F99A-B099-172E-1D41C0493F3D}"/>
              </a:ext>
            </a:extLst>
          </p:cNvPr>
          <p:cNvSpPr txBox="1"/>
          <p:nvPr/>
        </p:nvSpPr>
        <p:spPr>
          <a:xfrm>
            <a:off x="1611060" y="2451807"/>
            <a:ext cx="9552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</a:rPr>
              <a:t>Gene expression changes caused by pre-eclampsia in the cerebral cortex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43FA9-30F3-C886-D915-4D67ACFB2C4B}"/>
              </a:ext>
            </a:extLst>
          </p:cNvPr>
          <p:cNvSpPr/>
          <p:nvPr/>
        </p:nvSpPr>
        <p:spPr>
          <a:xfrm>
            <a:off x="1473201" y="5648325"/>
            <a:ext cx="9165770" cy="84296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DB451-A9CA-8690-B02D-43526A98F6DA}"/>
              </a:ext>
            </a:extLst>
          </p:cNvPr>
          <p:cNvSpPr txBox="1"/>
          <p:nvPr/>
        </p:nvSpPr>
        <p:spPr>
          <a:xfrm>
            <a:off x="1553029" y="5685085"/>
            <a:ext cx="955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Ioana Weber ● 24</a:t>
            </a:r>
            <a:r>
              <a:rPr lang="en-US" sz="4400" baseline="30000" dirty="0">
                <a:solidFill>
                  <a:schemeClr val="bg2"/>
                </a:solidFill>
                <a:latin typeface="Franklin Gothic Demi" panose="020B0703020102020204" pitchFamily="34" charset="0"/>
              </a:rPr>
              <a:t>th</a:t>
            </a:r>
            <a:r>
              <a:rPr lang="en-US" sz="4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of July 2024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071D03-EA72-0E7D-2873-5ACEA89C10E7}"/>
              </a:ext>
            </a:extLst>
          </p:cNvPr>
          <p:cNvSpPr txBox="1"/>
          <p:nvPr/>
        </p:nvSpPr>
        <p:spPr>
          <a:xfrm>
            <a:off x="741431" y="1260961"/>
            <a:ext cx="4355547" cy="135421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2"/>
                </a:solidFill>
              </a:rPr>
              <a:t>Aim 1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See if can reproduce original findings regarding differentially expressed genes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2FC7D-695F-93F5-5DD3-625FA5C0EE19}"/>
              </a:ext>
            </a:extLst>
          </p:cNvPr>
          <p:cNvSpPr txBox="1"/>
          <p:nvPr/>
        </p:nvSpPr>
        <p:spPr>
          <a:xfrm>
            <a:off x="741432" y="2881259"/>
            <a:ext cx="4355547" cy="163121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2"/>
                </a:solidFill>
              </a:rPr>
              <a:t>Aim 2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Expand study by analyzing transcripts that are differentially spliced between control and PE pups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50EAF-3B28-E924-61BE-78B5A7DD57B1}"/>
              </a:ext>
            </a:extLst>
          </p:cNvPr>
          <p:cNvSpPr txBox="1"/>
          <p:nvPr/>
        </p:nvSpPr>
        <p:spPr>
          <a:xfrm>
            <a:off x="741432" y="4778555"/>
            <a:ext cx="4355547" cy="163121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2"/>
                </a:solidFill>
              </a:rPr>
              <a:t>Aim 3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Interactive Shiny app with input field for gene name and display of gene expression and splicing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58697-EADB-D254-2591-48329799E46E}"/>
              </a:ext>
            </a:extLst>
          </p:cNvPr>
          <p:cNvSpPr txBox="1"/>
          <p:nvPr/>
        </p:nvSpPr>
        <p:spPr>
          <a:xfrm>
            <a:off x="5480200" y="1260961"/>
            <a:ext cx="6184604" cy="163121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2"/>
                </a:solidFill>
              </a:rPr>
              <a:t>Aim 4 (?)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Classification ML model based on gene expression and splicing profiles</a:t>
            </a:r>
          </a:p>
          <a:p>
            <a:r>
              <a:rPr lang="en-US" b="1" dirty="0">
                <a:solidFill>
                  <a:schemeClr val="bg2"/>
                </a:solidFill>
              </a:rPr>
              <a:t>If unrealistic with n=4: see if can find any similar studies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4480E-9FE2-0C61-0464-3AA57C7B4927}"/>
              </a:ext>
            </a:extLst>
          </p:cNvPr>
          <p:cNvSpPr txBox="1"/>
          <p:nvPr/>
        </p:nvSpPr>
        <p:spPr>
          <a:xfrm>
            <a:off x="5524502" y="3055995"/>
            <a:ext cx="6096000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Andreas’s suggestion: scoring system for PE outcome severity in terms of ASD symptoms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6A2EA-5C8D-4F3A-F4CE-31737400EB12}"/>
              </a:ext>
            </a:extLst>
          </p:cNvPr>
          <p:cNvSpPr txBox="1"/>
          <p:nvPr/>
        </p:nvSpPr>
        <p:spPr>
          <a:xfrm>
            <a:off x="5524502" y="3866144"/>
            <a:ext cx="6096000" cy="92333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Andreas’s suggestion: follow-up questionnaire for PE mothers about potential neurodivergent traits of children (any foundations that pay for this kind of study?)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FF6A2C-5919-B661-6378-E76F99B8140D}"/>
              </a:ext>
            </a:extLst>
          </p:cNvPr>
          <p:cNvSpPr txBox="1"/>
          <p:nvPr/>
        </p:nvSpPr>
        <p:spPr>
          <a:xfrm>
            <a:off x="5524502" y="4953292"/>
            <a:ext cx="6096000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Me: ask Katya </a:t>
            </a:r>
            <a:r>
              <a:rPr lang="en-US" b="1" dirty="0" err="1">
                <a:solidFill>
                  <a:schemeClr val="accent6"/>
                </a:solidFill>
              </a:rPr>
              <a:t>Epifanova</a:t>
            </a:r>
            <a:r>
              <a:rPr lang="en-US" b="1" dirty="0">
                <a:solidFill>
                  <a:schemeClr val="accent6"/>
                </a:solidFill>
              </a:rPr>
              <a:t> if anamnesis of mothers of stillborn children has any link to (pre-)eclampsia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C17E8-9F23-B38E-1D08-843D652E1510}"/>
              </a:ext>
            </a:extLst>
          </p:cNvPr>
          <p:cNvSpPr txBox="1"/>
          <p:nvPr/>
        </p:nvSpPr>
        <p:spPr>
          <a:xfrm>
            <a:off x="5524502" y="5763440"/>
            <a:ext cx="6096000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Me: anyone else working on autism/neurodivergence who might have info on PE/E in mothers?</a:t>
            </a:r>
          </a:p>
        </p:txBody>
      </p:sp>
    </p:spTree>
    <p:extLst>
      <p:ext uri="{BB962C8B-B14F-4D97-AF65-F5344CB8AC3E}">
        <p14:creationId xmlns:p14="http://schemas.microsoft.com/office/powerpoint/2010/main" val="368254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d pinpointers pinned on a road">
            <a:extLst>
              <a:ext uri="{FF2B5EF4-FFF2-40B4-BE49-F238E27FC236}">
                <a16:creationId xmlns:a16="http://schemas.microsoft.com/office/drawing/2014/main" id="{131FCC41-8D9A-BE46-F31D-A4F31842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8" b="4098"/>
          <a:stretch/>
        </p:blipFill>
        <p:spPr>
          <a:xfrm flipH="1">
            <a:off x="-51330" y="-120650"/>
            <a:ext cx="12440180" cy="7613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903F8C-1178-C936-65FD-468EB3F9FD59}"/>
              </a:ext>
            </a:extLst>
          </p:cNvPr>
          <p:cNvSpPr/>
          <p:nvPr/>
        </p:nvSpPr>
        <p:spPr>
          <a:xfrm>
            <a:off x="5363029" y="2278743"/>
            <a:ext cx="6741885" cy="185782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73" y="1923799"/>
            <a:ext cx="6401527" cy="196603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My project roadmap and milestones</a:t>
            </a:r>
          </a:p>
        </p:txBody>
      </p:sp>
    </p:spTree>
    <p:extLst>
      <p:ext uri="{BB962C8B-B14F-4D97-AF65-F5344CB8AC3E}">
        <p14:creationId xmlns:p14="http://schemas.microsoft.com/office/powerpoint/2010/main" val="3671038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8FD4FA8-A25B-A802-2E15-5DCECC656579}"/>
              </a:ext>
            </a:extLst>
          </p:cNvPr>
          <p:cNvSpPr/>
          <p:nvPr/>
        </p:nvSpPr>
        <p:spPr>
          <a:xfrm>
            <a:off x="3543365" y="6153150"/>
            <a:ext cx="2681288" cy="442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760735-46B1-14E3-FF4E-EA9C07643675}"/>
              </a:ext>
            </a:extLst>
          </p:cNvPr>
          <p:cNvSpPr/>
          <p:nvPr/>
        </p:nvSpPr>
        <p:spPr>
          <a:xfrm>
            <a:off x="2452446" y="3646935"/>
            <a:ext cx="1197178" cy="5847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0970B8-BDF6-D765-A3F3-E30A6053B8F5}"/>
              </a:ext>
            </a:extLst>
          </p:cNvPr>
          <p:cNvSpPr/>
          <p:nvPr/>
        </p:nvSpPr>
        <p:spPr>
          <a:xfrm>
            <a:off x="47017" y="2978038"/>
            <a:ext cx="1197178" cy="5847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B36ED4-B1E9-9A68-9F6D-90B77FA6417F}"/>
              </a:ext>
            </a:extLst>
          </p:cNvPr>
          <p:cNvSpPr/>
          <p:nvPr/>
        </p:nvSpPr>
        <p:spPr>
          <a:xfrm>
            <a:off x="3655161" y="3928530"/>
            <a:ext cx="1197178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69011B-8C2A-7DA3-9657-C2E06FE75209}"/>
              </a:ext>
            </a:extLst>
          </p:cNvPr>
          <p:cNvSpPr/>
          <p:nvPr/>
        </p:nvSpPr>
        <p:spPr>
          <a:xfrm>
            <a:off x="4857876" y="4180591"/>
            <a:ext cx="1197178" cy="70228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1E0BE7-5419-9446-BC9B-32B645835B12}"/>
              </a:ext>
            </a:extLst>
          </p:cNvPr>
          <p:cNvSpPr/>
          <p:nvPr/>
        </p:nvSpPr>
        <p:spPr>
          <a:xfrm>
            <a:off x="6060591" y="4573279"/>
            <a:ext cx="1197178" cy="62706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113F23-0227-EFC8-213A-A81A57020901}"/>
              </a:ext>
            </a:extLst>
          </p:cNvPr>
          <p:cNvSpPr/>
          <p:nvPr/>
        </p:nvSpPr>
        <p:spPr>
          <a:xfrm>
            <a:off x="7263305" y="4832706"/>
            <a:ext cx="1197178" cy="6851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4FAD5F-6657-65CC-4EF8-D235DC1443FC}"/>
              </a:ext>
            </a:extLst>
          </p:cNvPr>
          <p:cNvSpPr/>
          <p:nvPr/>
        </p:nvSpPr>
        <p:spPr>
          <a:xfrm>
            <a:off x="8466020" y="5150178"/>
            <a:ext cx="1197178" cy="6851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9D22EC-4708-3C96-CF06-C7FD94062360}"/>
              </a:ext>
            </a:extLst>
          </p:cNvPr>
          <p:cNvSpPr/>
          <p:nvPr/>
        </p:nvSpPr>
        <p:spPr>
          <a:xfrm>
            <a:off x="9668733" y="5504204"/>
            <a:ext cx="1197178" cy="5983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A08654-9840-5349-15D1-EE6FD54556B5}"/>
              </a:ext>
            </a:extLst>
          </p:cNvPr>
          <p:cNvSpPr/>
          <p:nvPr/>
        </p:nvSpPr>
        <p:spPr>
          <a:xfrm>
            <a:off x="10871451" y="5835291"/>
            <a:ext cx="1197178" cy="5711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DAF2F8-B0F0-6AD2-02A1-7C836056E769}"/>
              </a:ext>
            </a:extLst>
          </p:cNvPr>
          <p:cNvSpPr/>
          <p:nvPr/>
        </p:nvSpPr>
        <p:spPr>
          <a:xfrm>
            <a:off x="1249732" y="3237426"/>
            <a:ext cx="1197178" cy="6428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F4D34-20D0-1C4A-D28F-25F3547682AC}"/>
              </a:ext>
            </a:extLst>
          </p:cNvPr>
          <p:cNvSpPr txBox="1"/>
          <p:nvPr/>
        </p:nvSpPr>
        <p:spPr>
          <a:xfrm>
            <a:off x="47017" y="1039046"/>
            <a:ext cx="2326070" cy="169277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2"/>
                </a:solidFill>
              </a:rPr>
              <a:t>Aim 1</a:t>
            </a:r>
          </a:p>
          <a:p>
            <a:endParaRPr lang="en-US" sz="1600" b="1" dirty="0">
              <a:solidFill>
                <a:schemeClr val="bg2"/>
              </a:solidFill>
            </a:endParaRPr>
          </a:p>
          <a:p>
            <a:r>
              <a:rPr lang="en-US" sz="1600" b="1" dirty="0">
                <a:solidFill>
                  <a:schemeClr val="bg2"/>
                </a:solidFill>
              </a:rPr>
              <a:t>See if can reproduce original findings regarding differentially expressed genes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62988-4089-41AB-6F40-E8DF6AEB222D}"/>
              </a:ext>
            </a:extLst>
          </p:cNvPr>
          <p:cNvSpPr txBox="1"/>
          <p:nvPr/>
        </p:nvSpPr>
        <p:spPr>
          <a:xfrm>
            <a:off x="2456760" y="1039046"/>
            <a:ext cx="2173211" cy="19389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2"/>
                </a:solidFill>
              </a:rPr>
              <a:t>Aim 2</a:t>
            </a:r>
          </a:p>
          <a:p>
            <a:endParaRPr lang="en-US" sz="1600" b="1" dirty="0">
              <a:solidFill>
                <a:schemeClr val="bg2"/>
              </a:solidFill>
            </a:endParaRPr>
          </a:p>
          <a:p>
            <a:r>
              <a:rPr lang="en-US" sz="1600" b="1" dirty="0">
                <a:solidFill>
                  <a:schemeClr val="bg2"/>
                </a:solidFill>
              </a:rPr>
              <a:t>Expand study by analyzing transcripts that are differentially spliced between control and PE pups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69CD3-BC57-FE4F-DE8A-81F80125F727}"/>
              </a:ext>
            </a:extLst>
          </p:cNvPr>
          <p:cNvSpPr txBox="1"/>
          <p:nvPr/>
        </p:nvSpPr>
        <p:spPr>
          <a:xfrm>
            <a:off x="5089805" y="1065419"/>
            <a:ext cx="3347160" cy="14465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2"/>
                </a:solidFill>
              </a:rPr>
              <a:t>Aim 3</a:t>
            </a:r>
          </a:p>
          <a:p>
            <a:endParaRPr lang="en-US" sz="1600" b="1" dirty="0">
              <a:solidFill>
                <a:schemeClr val="bg2"/>
              </a:solidFill>
            </a:endParaRPr>
          </a:p>
          <a:p>
            <a:r>
              <a:rPr lang="en-US" sz="1600" b="1" dirty="0">
                <a:solidFill>
                  <a:schemeClr val="bg2"/>
                </a:solidFill>
              </a:rPr>
              <a:t>Interactive Shiny app with input field for gene name and display of gene expression and splicing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DDDF4A-0F5F-61B9-007C-4698B53C11E1}"/>
              </a:ext>
            </a:extLst>
          </p:cNvPr>
          <p:cNvSpPr txBox="1"/>
          <p:nvPr/>
        </p:nvSpPr>
        <p:spPr>
          <a:xfrm>
            <a:off x="8553816" y="1052772"/>
            <a:ext cx="3514813" cy="200054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2"/>
                </a:solidFill>
              </a:rPr>
              <a:t>Aim 4 (?)</a:t>
            </a:r>
          </a:p>
          <a:p>
            <a:endParaRPr lang="en-US" sz="1600" b="1" dirty="0">
              <a:solidFill>
                <a:schemeClr val="bg2"/>
              </a:solidFill>
            </a:endParaRPr>
          </a:p>
          <a:p>
            <a:r>
              <a:rPr lang="en-US" sz="1600" b="1" dirty="0">
                <a:solidFill>
                  <a:schemeClr val="bg2"/>
                </a:solidFill>
              </a:rPr>
              <a:t>Classification ML model based on gene expression and splicing profiles</a:t>
            </a:r>
          </a:p>
          <a:p>
            <a:r>
              <a:rPr lang="en-US" sz="1600" b="1" dirty="0">
                <a:solidFill>
                  <a:schemeClr val="bg2"/>
                </a:solidFill>
              </a:rPr>
              <a:t>If unrealistic with n=4: see if can find any similar studies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202D95-2854-FA45-1A8F-BA0C268AF775}"/>
              </a:ext>
            </a:extLst>
          </p:cNvPr>
          <p:cNvSpPr txBox="1"/>
          <p:nvPr/>
        </p:nvSpPr>
        <p:spPr>
          <a:xfrm>
            <a:off x="38805" y="2978038"/>
            <a:ext cx="1244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CW 30</a:t>
            </a:r>
          </a:p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(22.7.-28.7.)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6B48A-8A7D-EA97-D122-8FE94F9A7DDB}"/>
              </a:ext>
            </a:extLst>
          </p:cNvPr>
          <p:cNvSpPr txBox="1"/>
          <p:nvPr/>
        </p:nvSpPr>
        <p:spPr>
          <a:xfrm>
            <a:off x="1203351" y="3295511"/>
            <a:ext cx="127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CW 31</a:t>
            </a:r>
          </a:p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(29.7.-4.8.)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C0AA88-3724-BCF3-7637-8186945D4AF4}"/>
              </a:ext>
            </a:extLst>
          </p:cNvPr>
          <p:cNvSpPr txBox="1"/>
          <p:nvPr/>
        </p:nvSpPr>
        <p:spPr>
          <a:xfrm>
            <a:off x="2400163" y="3612984"/>
            <a:ext cx="127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CW 32</a:t>
            </a:r>
          </a:p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(5.8.-11.8.)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65D031-E511-9F2F-83F1-8DFEE2C2F38C}"/>
              </a:ext>
            </a:extLst>
          </p:cNvPr>
          <p:cNvSpPr txBox="1"/>
          <p:nvPr/>
        </p:nvSpPr>
        <p:spPr>
          <a:xfrm>
            <a:off x="3596975" y="3930457"/>
            <a:ext cx="127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CW 33</a:t>
            </a:r>
          </a:p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(12.8.-18.8.)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25BF6A-7AB0-FC99-79D5-E8527D2C05D0}"/>
              </a:ext>
            </a:extLst>
          </p:cNvPr>
          <p:cNvCxnSpPr>
            <a:cxnSpLocks/>
          </p:cNvCxnSpPr>
          <p:nvPr/>
        </p:nvCxnSpPr>
        <p:spPr>
          <a:xfrm>
            <a:off x="4860379" y="0"/>
            <a:ext cx="0" cy="6995886"/>
          </a:xfrm>
          <a:prstGeom prst="line">
            <a:avLst/>
          </a:prstGeom>
          <a:ln w="571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34D92DA-74D4-67DC-77D7-41B68418D403}"/>
              </a:ext>
            </a:extLst>
          </p:cNvPr>
          <p:cNvSpPr txBox="1"/>
          <p:nvPr/>
        </p:nvSpPr>
        <p:spPr>
          <a:xfrm>
            <a:off x="4793787" y="4247930"/>
            <a:ext cx="1290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CW 34</a:t>
            </a:r>
          </a:p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(19.8.-25.8.)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B13A9B-0A14-7BD7-BCEC-94A2ADD1B66D}"/>
              </a:ext>
            </a:extLst>
          </p:cNvPr>
          <p:cNvSpPr txBox="1"/>
          <p:nvPr/>
        </p:nvSpPr>
        <p:spPr>
          <a:xfrm>
            <a:off x="6004126" y="4565403"/>
            <a:ext cx="127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CW 35</a:t>
            </a:r>
          </a:p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(26.8.-1.9.)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F9B326-C4D2-37AD-AE73-13FEA437A402}"/>
              </a:ext>
            </a:extLst>
          </p:cNvPr>
          <p:cNvSpPr txBox="1"/>
          <p:nvPr/>
        </p:nvSpPr>
        <p:spPr>
          <a:xfrm>
            <a:off x="7200938" y="4882876"/>
            <a:ext cx="127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CW 36</a:t>
            </a:r>
          </a:p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(2.9.-8.9.)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45C6F6-E0F9-0744-13E4-DC3A34AE0795}"/>
              </a:ext>
            </a:extLst>
          </p:cNvPr>
          <p:cNvSpPr txBox="1"/>
          <p:nvPr/>
        </p:nvSpPr>
        <p:spPr>
          <a:xfrm>
            <a:off x="8397750" y="5200349"/>
            <a:ext cx="127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CW 37</a:t>
            </a:r>
          </a:p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(9.9.-15.9.)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609625-3263-33F6-582E-FD1A515ED4A1}"/>
              </a:ext>
            </a:extLst>
          </p:cNvPr>
          <p:cNvSpPr txBox="1"/>
          <p:nvPr/>
        </p:nvSpPr>
        <p:spPr>
          <a:xfrm>
            <a:off x="9594562" y="5517822"/>
            <a:ext cx="127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CW 39</a:t>
            </a:r>
          </a:p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(23.9.-29.9.)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78AB10-3EA1-567B-104A-4ECF7F217A7A}"/>
              </a:ext>
            </a:extLst>
          </p:cNvPr>
          <p:cNvSpPr txBox="1"/>
          <p:nvPr/>
        </p:nvSpPr>
        <p:spPr>
          <a:xfrm>
            <a:off x="10791373" y="5835291"/>
            <a:ext cx="127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CW 40</a:t>
            </a:r>
          </a:p>
          <a:p>
            <a:pPr algn="ctr"/>
            <a:r>
              <a:rPr lang="en-US" sz="1600" b="1" u="sng" dirty="0">
                <a:solidFill>
                  <a:schemeClr val="bg1"/>
                </a:solidFill>
              </a:rPr>
              <a:t>(30.9.-6.10.)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574BD6-66A2-FB53-C20D-B0BA7E9D1278}"/>
              </a:ext>
            </a:extLst>
          </p:cNvPr>
          <p:cNvSpPr txBox="1"/>
          <p:nvPr/>
        </p:nvSpPr>
        <p:spPr>
          <a:xfrm>
            <a:off x="9212217" y="4142476"/>
            <a:ext cx="127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tx1">
                    <a:lumMod val="75000"/>
                  </a:schemeClr>
                </a:solidFill>
              </a:rPr>
              <a:t>CW 38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75000"/>
                  </a:schemeClr>
                </a:solidFill>
              </a:rPr>
              <a:t>(16.9.-22.9.)</a:t>
            </a:r>
          </a:p>
          <a:p>
            <a:pPr algn="ctr"/>
            <a:r>
              <a:rPr lang="en-US" sz="1600" b="1" i="1" dirty="0">
                <a:solidFill>
                  <a:schemeClr val="tx1">
                    <a:lumMod val="75000"/>
                  </a:schemeClr>
                </a:solidFill>
              </a:rPr>
              <a:t>vacation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41DE37-3D7F-D86A-24DE-A8933BDFE58F}"/>
              </a:ext>
            </a:extLst>
          </p:cNvPr>
          <p:cNvSpPr txBox="1"/>
          <p:nvPr/>
        </p:nvSpPr>
        <p:spPr>
          <a:xfrm>
            <a:off x="119062" y="187286"/>
            <a:ext cx="448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Before official start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81EA13-EA86-0C05-CBB4-56491099360C}"/>
              </a:ext>
            </a:extLst>
          </p:cNvPr>
          <p:cNvSpPr txBox="1"/>
          <p:nvPr/>
        </p:nvSpPr>
        <p:spPr>
          <a:xfrm>
            <a:off x="5089805" y="187286"/>
            <a:ext cx="691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During official internship</a:t>
            </a:r>
          </a:p>
        </p:txBody>
      </p:sp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urved lines forming a net">
            <a:extLst>
              <a:ext uri="{FF2B5EF4-FFF2-40B4-BE49-F238E27FC236}">
                <a16:creationId xmlns:a16="http://schemas.microsoft.com/office/drawing/2014/main" id="{72795175-ADE2-6982-A507-250EA0DFD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0718"/>
            <a:ext cx="12192000" cy="7865206"/>
          </a:xfrm>
          <a:prstGeom prst="rect">
            <a:avLst/>
          </a:prstGeom>
        </p:spPr>
      </p:pic>
      <p:pic>
        <p:nvPicPr>
          <p:cNvPr id="4" name="Picture 3" descr="Pastel checklist and pencil">
            <a:extLst>
              <a:ext uri="{FF2B5EF4-FFF2-40B4-BE49-F238E27FC236}">
                <a16:creationId xmlns:a16="http://schemas.microsoft.com/office/drawing/2014/main" id="{131FCC41-8D9A-BE46-F31D-A4F3184287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566" b="79273" l="32694" r="70880">
                        <a14:foregroundMark x1="68299" y1="69657" x2="70847" y2="73455"/>
                        <a14:foregroundMark x1="43944" y1="75273" x2="51324" y2="75273"/>
                        <a14:foregroundMark x1="51324" y1="75273" x2="64461" y2="75111"/>
                        <a14:foregroundMark x1="64461" y1="75111" x2="63137" y2="79636"/>
                        <a14:foregroundMark x1="63137" y1="79636" x2="60873" y2="79668"/>
                        <a14:foregroundMark x1="48676" y1="79838" x2="44176" y2="78505"/>
                        <a14:foregroundMark x1="44176" y1="78505" x2="43746" y2="74909"/>
                        <a14:foregroundMark x1="44705" y1="74505" x2="47353" y2="79071"/>
                        <a14:foregroundMark x1="47353" y1="79071" x2="48731" y2="79093"/>
                        <a14:foregroundMark x1="59628" y1="78810" x2="53640" y2="73899"/>
                        <a14:foregroundMark x1="53640" y1="73899" x2="44275" y2="74828"/>
                        <a14:foregroundMark x1="70880" y1="69414" x2="70649" y2="72485"/>
                        <a14:foregroundMark x1="47022" y1="45899" x2="42522" y2="51758"/>
                        <a14:foregroundMark x1="42522" y1="51758" x2="44672" y2="55636"/>
                        <a14:foregroundMark x1="44672" y1="55636" x2="59861" y2="54869"/>
                        <a14:foregroundMark x1="59861" y1="54869" x2="62972" y2="51798"/>
                        <a14:foregroundMark x1="62972" y1="51798" x2="54500" y2="46545"/>
                        <a14:foregroundMark x1="54500" y1="46545" x2="47981" y2="46667"/>
                        <a14:foregroundMark x1="47981" y1="46667" x2="46724" y2="46061"/>
                        <a14:foregroundMark x1="45897" y1="46586" x2="46228" y2="52808"/>
                        <a14:foregroundMark x1="46228" y1="52808" x2="49835" y2="49414"/>
                        <a14:foregroundMark x1="49835" y1="49414" x2="45433" y2="47758"/>
                        <a14:foregroundMark x1="45433" y1="47758" x2="45367" y2="48000"/>
                        <a14:foregroundMark x1="56684" y1="48929" x2="51952" y2="49131"/>
                        <a14:foregroundMark x1="51952" y1="49131" x2="56221" y2="47960"/>
                        <a14:foregroundMark x1="56221" y1="47960" x2="52349" y2="48202"/>
                        <a14:foregroundMark x1="54533" y1="50949" x2="60920" y2="52283"/>
                        <a14:foregroundMark x1="60920" y1="52283" x2="52713" y2="51232"/>
                        <a14:foregroundMark x1="49338" y1="39030" x2="46161" y2="35596"/>
                        <a14:foregroundMark x1="46161" y1="35596" x2="44077" y2="41616"/>
                        <a14:foregroundMark x1="44077" y1="41616" x2="49801" y2="38626"/>
                        <a14:foregroundMark x1="49801" y1="38626" x2="45764" y2="35152"/>
                        <a14:foregroundMark x1="45764" y1="35152" x2="45599" y2="35232"/>
                        <a14:foregroundMark x1="51853" y1="36768" x2="57611" y2="38788"/>
                        <a14:foregroundMark x1="57611" y1="38788" x2="63402" y2="38141"/>
                        <a14:foregroundMark x1="63402" y1="38141" x2="51191" y2="37212"/>
                        <a14:foregroundMark x1="53177" y1="39636" x2="59199" y2="41899"/>
                        <a14:foregroundMark x1="59199" y1="41899" x2="55195" y2="39152"/>
                        <a14:foregroundMark x1="55195" y1="39152" x2="52548" y2="39434"/>
                        <a14:backgroundMark x1="48709" y1="80040" x2="60721" y2="79960"/>
                        <a14:backgroundMark x1="48279" y1="79960" x2="48776" y2="79960"/>
                        <a14:backgroundMark x1="70847" y1="73253" x2="70483" y2="74263"/>
                        <a14:backgroundMark x1="71013" y1="73212" x2="70847" y2="73980"/>
                        <a14:backgroundMark x1="70814" y1="73333" x2="70384" y2="74586"/>
                        <a14:backgroundMark x1="67935" y1="75556" x2="68895" y2="75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33" t="17934" r="27059" b="14755"/>
          <a:stretch/>
        </p:blipFill>
        <p:spPr>
          <a:xfrm>
            <a:off x="0" y="0"/>
            <a:ext cx="556187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903F8C-1178-C936-65FD-468EB3F9FD59}"/>
              </a:ext>
            </a:extLst>
          </p:cNvPr>
          <p:cNvSpPr/>
          <p:nvPr/>
        </p:nvSpPr>
        <p:spPr>
          <a:xfrm>
            <a:off x="5363029" y="2794000"/>
            <a:ext cx="6741885" cy="134257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73" y="1923799"/>
            <a:ext cx="6401527" cy="1966030"/>
          </a:xfrm>
        </p:spPr>
        <p:txBody>
          <a:bodyPr anchor="b">
            <a:normAutofit/>
          </a:bodyPr>
          <a:lstStyle/>
          <a:p>
            <a:r>
              <a:rPr lang="en-US" dirty="0"/>
              <a:t>What done so far</a:t>
            </a:r>
          </a:p>
        </p:txBody>
      </p:sp>
    </p:spTree>
    <p:extLst>
      <p:ext uri="{BB962C8B-B14F-4D97-AF65-F5344CB8AC3E}">
        <p14:creationId xmlns:p14="http://schemas.microsoft.com/office/powerpoint/2010/main" val="2793658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B47705-B462-84D8-9F62-E3156244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retrieval, unpacking, checking for integrity and quality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7407595-C9A0-1D3F-F93B-D2960DFC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31" y="2057400"/>
            <a:ext cx="7777844" cy="518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19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B47705-B462-84D8-9F62-E3156244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retrieval, unpacking, checking for integrity and quality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388EB2D-0736-CF8A-C545-3A01F897C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3" y="1855651"/>
            <a:ext cx="7734298" cy="51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B47705-B462-84D8-9F62-E3156244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retrieval, unpacking, checking for integrity and quality</a:t>
            </a:r>
          </a:p>
        </p:txBody>
      </p:sp>
      <p:pic>
        <p:nvPicPr>
          <p:cNvPr id="3" name="Picture 2" descr="A graph showing a number of scores&#10;&#10;Description automatically generated with medium confidence">
            <a:extLst>
              <a:ext uri="{FF2B5EF4-FFF2-40B4-BE49-F238E27FC236}">
                <a16:creationId xmlns:a16="http://schemas.microsoft.com/office/drawing/2014/main" id="{ABD120AC-CC53-7EC7-42F5-DF230E7F5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56" y="2057400"/>
            <a:ext cx="7777843" cy="518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B47705-B462-84D8-9F62-E3156244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retrieval, unpacking, checking for integrity and quality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BF27E-74F1-02AE-A80C-C7B882E33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5" t="30265" r="2857" b="6455"/>
          <a:stretch/>
        </p:blipFill>
        <p:spPr>
          <a:xfrm>
            <a:off x="3476172" y="1966687"/>
            <a:ext cx="8119524" cy="4788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B9161F-2426-D142-0D9D-2751DBC2AD75}"/>
              </a:ext>
            </a:extLst>
          </p:cNvPr>
          <p:cNvSpPr txBox="1"/>
          <p:nvPr/>
        </p:nvSpPr>
        <p:spPr>
          <a:xfrm>
            <a:off x="521788" y="2503715"/>
            <a:ext cx="2504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normal to have some bias, especially in the beginning of the read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</a:rPr>
              <a:t> which part to cut from all reads</a:t>
            </a:r>
          </a:p>
        </p:txBody>
      </p:sp>
    </p:spTree>
    <p:extLst>
      <p:ext uri="{BB962C8B-B14F-4D97-AF65-F5344CB8AC3E}">
        <p14:creationId xmlns:p14="http://schemas.microsoft.com/office/powerpoint/2010/main" val="123119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eps in swimming pool">
            <a:extLst>
              <a:ext uri="{FF2B5EF4-FFF2-40B4-BE49-F238E27FC236}">
                <a16:creationId xmlns:a16="http://schemas.microsoft.com/office/drawing/2014/main" id="{72795175-ADE2-6982-A507-250EA0DFD5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4889" b="11559"/>
          <a:stretch/>
        </p:blipFill>
        <p:spPr>
          <a:xfrm rot="10800000">
            <a:off x="0" y="-87089"/>
            <a:ext cx="12192000" cy="6945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903F8C-1178-C936-65FD-468EB3F9FD59}"/>
              </a:ext>
            </a:extLst>
          </p:cNvPr>
          <p:cNvSpPr/>
          <p:nvPr/>
        </p:nvSpPr>
        <p:spPr>
          <a:xfrm>
            <a:off x="5363029" y="2170542"/>
            <a:ext cx="6741885" cy="196603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73" y="1923799"/>
            <a:ext cx="6401527" cy="1966030"/>
          </a:xfrm>
        </p:spPr>
        <p:txBody>
          <a:bodyPr anchor="b">
            <a:normAutofit/>
          </a:bodyPr>
          <a:lstStyle/>
          <a:p>
            <a:r>
              <a:rPr lang="en-US" dirty="0"/>
              <a:t>Steps until next meeting</a:t>
            </a:r>
          </a:p>
        </p:txBody>
      </p:sp>
    </p:spTree>
    <p:extLst>
      <p:ext uri="{BB962C8B-B14F-4D97-AF65-F5344CB8AC3E}">
        <p14:creationId xmlns:p14="http://schemas.microsoft.com/office/powerpoint/2010/main" val="232858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B47705-B462-84D8-9F62-E3156244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Depending on when we next meet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9161F-2426-D142-0D9D-2751DBC2AD75}"/>
              </a:ext>
            </a:extLst>
          </p:cNvPr>
          <p:cNvSpPr txBox="1"/>
          <p:nvPr/>
        </p:nvSpPr>
        <p:spPr>
          <a:xfrm>
            <a:off x="8970854" y="2532744"/>
            <a:ext cx="32243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Trimming parts of reads that don’t meet highest quality criteria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Map reads to the mouse genome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Run </a:t>
            </a:r>
            <a:r>
              <a:rPr lang="en-US" dirty="0" err="1">
                <a:solidFill>
                  <a:schemeClr val="bg1"/>
                </a:solidFill>
              </a:rPr>
              <a:t>Nextflow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  <a:hlinkClick r:id="rId2"/>
              </a:rPr>
              <a:t>rnasplice</a:t>
            </a:r>
            <a:r>
              <a:rPr lang="en-US" dirty="0">
                <a:solidFill>
                  <a:schemeClr val="bg1"/>
                </a:solidFill>
                <a:hlinkClick r:id="rId2"/>
              </a:rPr>
              <a:t> pipeline </a:t>
            </a:r>
            <a:r>
              <a:rPr lang="en-US" dirty="0">
                <a:solidFill>
                  <a:schemeClr val="bg1"/>
                </a:solidFill>
              </a:rPr>
              <a:t>for analyzing gene expression and alternative splicing 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Research how others made comparable Shiny apps, e.g. “</a:t>
            </a:r>
            <a:r>
              <a:rPr lang="en-US" dirty="0" err="1">
                <a:solidFill>
                  <a:schemeClr val="bg1"/>
                </a:solidFill>
              </a:rPr>
              <a:t>Cortexomics</a:t>
            </a:r>
            <a:r>
              <a:rPr lang="en-US" dirty="0">
                <a:solidFill>
                  <a:schemeClr val="bg1"/>
                </a:solidFill>
              </a:rPr>
              <a:t>” and others on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MDC server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5E8B7-4183-07E4-E619-15540F769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9" t="28465" r="27083" b="27937"/>
          <a:stretch/>
        </p:blipFill>
        <p:spPr>
          <a:xfrm>
            <a:off x="137886" y="2770050"/>
            <a:ext cx="8832968" cy="382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34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C684-2DA2-3E9B-8042-BAA383F5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today’s menu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B902CA86-49CA-63E4-A1B2-179B8B1AD1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7283162"/>
                  </p:ext>
                </p:extLst>
              </p:nvPr>
            </p:nvGraphicFramePr>
            <p:xfrm>
              <a:off x="129685" y="1720922"/>
              <a:ext cx="11467955" cy="5019419"/>
            </p:xfrm>
            <a:graphic>
              <a:graphicData uri="http://schemas.microsoft.com/office/powerpoint/2016/summaryzoom">
                <psuz:summaryZm>
                  <psuz:summaryZmObj sectionId="{3E133973-C1EE-4BA4-952D-D8CD49E0816E}" offsetFactorX="-42402" offsetFactorY="103885">
                    <psuz:zmPr id="{A3496419-3128-4625-A7CA-9A87132FE6D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2951" y="1714910"/>
                          <a:ext cx="2677022" cy="15058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E3760B2-1853-4CB7-B998-384363847B16}" offsetFactorX="-42402" offsetFactorY="103885">
                    <psuz:zmPr id="{7BB57950-E7E6-448C-8726-8917366FCA1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260361" y="1714910"/>
                          <a:ext cx="2677022" cy="15058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AD29AD0-A25B-46A1-80EB-AFE9281EF975}" offsetFactorX="-42402" offsetFactorY="103885">
                    <psuz:zmPr id="{4FF02F36-E27C-4CE4-9504-C6A94F6C43C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037771" y="1714910"/>
                          <a:ext cx="2677022" cy="15058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0BDEE89-00B5-4399-B54D-FA70BC421220}" offsetFactorX="267747" offsetFactorY="-1892">
                    <psuz:zmPr id="{AC181D71-9C62-45F3-9EB3-FA0C493B8F3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785701" y="1728313"/>
                          <a:ext cx="2677022" cy="15058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179DF4F-7576-485F-B64F-68D8EBC7316B}" offsetFactorX="-146184" offsetFactorY="106925">
                    <psuz:zmPr id="{428A7043-DB2B-4DB0-8546-B391A721176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2098" y="3366893"/>
                          <a:ext cx="2677022" cy="15058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F55534D-3389-44FB-A6E6-5B41797DCAB0}" offsetFactorX="-146184" offsetFactorY="106925">
                    <psuz:zmPr id="{BD5BEF82-07B1-484D-9C6F-AE09F04F8503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259508" y="3366893"/>
                          <a:ext cx="2677022" cy="15058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B8141A7-113B-4B26-9F73-056DADBFAF6D}" offsetFactorX="164478" offsetFactorY="-68">
                    <psuz:zmPr id="{7AD537E2-45BD-4B07-93D1-7D1FAD459FE5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021169" y="3361989"/>
                          <a:ext cx="2677022" cy="15058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ADD744-881B-47F9-8206-53449A8629F3}" offsetFactorX="164192" offsetFactorY="-68">
                    <psuz:zmPr id="{3F0AD1F5-4943-4E4C-99B1-7D247CA6B410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790931" y="3361989"/>
                          <a:ext cx="2677022" cy="15058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B902CA86-49CA-63E4-A1B2-179B8B1AD13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9685" y="1720922"/>
                <a:ext cx="11467955" cy="5019419"/>
                <a:chOff x="129685" y="1720922"/>
                <a:chExt cx="11467955" cy="5019419"/>
              </a:xfrm>
            </p:grpSpPr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2636" y="3435832"/>
                  <a:ext cx="2677022" cy="150582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90046" y="3435832"/>
                  <a:ext cx="2677022" cy="150582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7456" y="3435832"/>
                  <a:ext cx="2677022" cy="150582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15386" y="3449235"/>
                  <a:ext cx="2677022" cy="150582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1783" y="5087815"/>
                  <a:ext cx="2677022" cy="150582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89193" y="5087815"/>
                  <a:ext cx="2677022" cy="150582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50854" y="5082911"/>
                  <a:ext cx="2677022" cy="150582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20616" y="5082911"/>
                  <a:ext cx="2677022" cy="150582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008065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of graph">
            <a:extLst>
              <a:ext uri="{FF2B5EF4-FFF2-40B4-BE49-F238E27FC236}">
                <a16:creationId xmlns:a16="http://schemas.microsoft.com/office/drawing/2014/main" id="{72795175-ADE2-6982-A507-250EA0DFD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b="7357"/>
          <a:stretch/>
        </p:blipFill>
        <p:spPr>
          <a:xfrm rot="10800000" flipH="1">
            <a:off x="0" y="-87089"/>
            <a:ext cx="12192000" cy="69450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903F8C-1178-C936-65FD-468EB3F9FD59}"/>
              </a:ext>
            </a:extLst>
          </p:cNvPr>
          <p:cNvSpPr/>
          <p:nvPr/>
        </p:nvSpPr>
        <p:spPr>
          <a:xfrm>
            <a:off x="5363029" y="2170542"/>
            <a:ext cx="6741885" cy="196603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73" y="1923799"/>
            <a:ext cx="6401527" cy="1966030"/>
          </a:xfrm>
        </p:spPr>
        <p:txBody>
          <a:bodyPr anchor="b">
            <a:normAutofit/>
          </a:bodyPr>
          <a:lstStyle/>
          <a:p>
            <a:r>
              <a:rPr lang="en-US" dirty="0"/>
              <a:t>Improving stats book</a:t>
            </a:r>
          </a:p>
        </p:txBody>
      </p:sp>
    </p:spTree>
    <p:extLst>
      <p:ext uri="{BB962C8B-B14F-4D97-AF65-F5344CB8AC3E}">
        <p14:creationId xmlns:p14="http://schemas.microsoft.com/office/powerpoint/2010/main" val="1135672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B47705-B462-84D8-9F62-E3156244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Already worked on some things during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9161F-2426-D142-0D9D-2751DBC2AD75}"/>
              </a:ext>
            </a:extLst>
          </p:cNvPr>
          <p:cNvSpPr txBox="1"/>
          <p:nvPr/>
        </p:nvSpPr>
        <p:spPr>
          <a:xfrm>
            <a:off x="521787" y="2503715"/>
            <a:ext cx="11220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Lots of comments in chunks of code to better explain what each part of script does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Changed naming of some variables to make it easier to run parts of script independent of one another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Minor changes on some of the graphs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Edited some of the 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2857994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B47705-B462-84D8-9F62-E3156244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still do?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9161F-2426-D142-0D9D-2751DBC2AD75}"/>
              </a:ext>
            </a:extLst>
          </p:cNvPr>
          <p:cNvSpPr txBox="1"/>
          <p:nvPr/>
        </p:nvSpPr>
        <p:spPr>
          <a:xfrm>
            <a:off x="521787" y="2503715"/>
            <a:ext cx="11220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Separate chunks of code better to allow individual running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 separate R scripts, e.g. for LM, ML,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, into Quarto documents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figure changes desired?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559F5-3CFD-BBC2-D8B1-C2D12141951C}"/>
              </a:ext>
            </a:extLst>
          </p:cNvPr>
          <p:cNvSpPr txBox="1"/>
          <p:nvPr/>
        </p:nvSpPr>
        <p:spPr>
          <a:xfrm>
            <a:off x="521787" y="3827628"/>
            <a:ext cx="10250988" cy="120032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Andreas’s wishes: 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stick to separation of code chunks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Go through stats slides and see which figures could use updating. Change the ones based on accessible data, flag the ones that are based on confidential data</a:t>
            </a:r>
          </a:p>
        </p:txBody>
      </p:sp>
    </p:spTree>
    <p:extLst>
      <p:ext uri="{BB962C8B-B14F-4D97-AF65-F5344CB8AC3E}">
        <p14:creationId xmlns:p14="http://schemas.microsoft.com/office/powerpoint/2010/main" val="131858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291FFD-C2E2-E729-349B-64122C0E05F9}"/>
              </a:ext>
            </a:extLst>
          </p:cNvPr>
          <p:cNvSpPr/>
          <p:nvPr/>
        </p:nvSpPr>
        <p:spPr>
          <a:xfrm>
            <a:off x="-95250" y="-82550"/>
            <a:ext cx="12369800" cy="7175500"/>
          </a:xfrm>
          <a:prstGeom prst="rect">
            <a:avLst/>
          </a:prstGeom>
          <a:solidFill>
            <a:srgbClr val="95D2C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imple chart graphic">
            <a:extLst>
              <a:ext uri="{FF2B5EF4-FFF2-40B4-BE49-F238E27FC236}">
                <a16:creationId xmlns:a16="http://schemas.microsoft.com/office/drawing/2014/main" id="{72795175-ADE2-6982-A507-250EA0DFD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3" b="7323"/>
          <a:stretch/>
        </p:blipFill>
        <p:spPr>
          <a:xfrm>
            <a:off x="-584736" y="2130978"/>
            <a:ext cx="7570273" cy="43123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903F8C-1178-C936-65FD-468EB3F9FD59}"/>
              </a:ext>
            </a:extLst>
          </p:cNvPr>
          <p:cNvSpPr/>
          <p:nvPr/>
        </p:nvSpPr>
        <p:spPr>
          <a:xfrm>
            <a:off x="5363029" y="2965449"/>
            <a:ext cx="6741885" cy="106839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73" y="2965449"/>
            <a:ext cx="6401527" cy="924379"/>
          </a:xfrm>
        </p:spPr>
        <p:txBody>
          <a:bodyPr anchor="b">
            <a:normAutofit/>
          </a:bodyPr>
          <a:lstStyle/>
          <a:p>
            <a:r>
              <a:rPr lang="en-US" dirty="0"/>
              <a:t>Expectations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06F754-4D57-CFE3-881C-83814A5606CF}"/>
              </a:ext>
            </a:extLst>
          </p:cNvPr>
          <p:cNvCxnSpPr/>
          <p:nvPr/>
        </p:nvCxnSpPr>
        <p:spPr>
          <a:xfrm>
            <a:off x="6915150" y="4815681"/>
            <a:ext cx="5981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30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B47705-B462-84D8-9F62-E3156244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successful internship look like in your eyes?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9161F-2426-D142-0D9D-2751DBC2AD75}"/>
              </a:ext>
            </a:extLst>
          </p:cNvPr>
          <p:cNvSpPr txBox="1"/>
          <p:nvPr/>
        </p:nvSpPr>
        <p:spPr>
          <a:xfrm>
            <a:off x="521787" y="2503715"/>
            <a:ext cx="11220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Frequency of communication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Communicating changes in the timeline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Frequency of results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End products – minimum viable product, dream product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DB219-9B86-206F-04F6-E271735D163A}"/>
              </a:ext>
            </a:extLst>
          </p:cNvPr>
          <p:cNvSpPr txBox="1"/>
          <p:nvPr/>
        </p:nvSpPr>
        <p:spPr>
          <a:xfrm>
            <a:off x="521787" y="3827628"/>
            <a:ext cx="10250988" cy="286232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Insert your expectations here </a:t>
            </a:r>
            <a:r>
              <a:rPr lang="en-US" b="1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1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2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3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8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background pattern">
            <a:extLst>
              <a:ext uri="{FF2B5EF4-FFF2-40B4-BE49-F238E27FC236}">
                <a16:creationId xmlns:a16="http://schemas.microsoft.com/office/drawing/2014/main" id="{4C6905D3-9BE4-7E78-6CED-1EFCEC0A8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t="1" r="-57" b="1"/>
          <a:stretch/>
        </p:blipFill>
        <p:spPr>
          <a:xfrm>
            <a:off x="-27486" y="-22226"/>
            <a:ext cx="12264571" cy="6880226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2B39FF-5586-69D3-2DC0-3FB40FF9C597}"/>
              </a:ext>
            </a:extLst>
          </p:cNvPr>
          <p:cNvSpPr/>
          <p:nvPr/>
        </p:nvSpPr>
        <p:spPr>
          <a:xfrm>
            <a:off x="5363029" y="2082800"/>
            <a:ext cx="6741885" cy="1756229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538A4-C976-1945-0AFE-7713BECDD932}"/>
              </a:ext>
            </a:extLst>
          </p:cNvPr>
          <p:cNvSpPr/>
          <p:nvPr/>
        </p:nvSpPr>
        <p:spPr>
          <a:xfrm>
            <a:off x="5363029" y="4223657"/>
            <a:ext cx="6741885" cy="235131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4825" y="382900"/>
            <a:ext cx="6652260" cy="329184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Finding suited RNA-seq data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900677-BAD0-1F15-9A94-668DF80805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4825" y="4533900"/>
            <a:ext cx="6403975" cy="1874293"/>
          </a:xfrm>
        </p:spPr>
        <p:txBody>
          <a:bodyPr/>
          <a:lstStyle/>
          <a:p>
            <a:pPr marL="171450" indent="-171450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RNA-seq datasets published last year</a:t>
            </a:r>
          </a:p>
          <a:p>
            <a:pPr marL="171450" indent="-171450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clinically relevant</a:t>
            </a:r>
          </a:p>
          <a:p>
            <a:pPr marL="171450" indent="-171450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cerebral cortex development-related (I know the domain)</a:t>
            </a:r>
          </a:p>
          <a:p>
            <a:pPr marL="171450" indent="-171450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with attached publication (I can cross-check my analyses)</a:t>
            </a:r>
          </a:p>
          <a:p>
            <a:pPr marL="171450" indent="-171450">
              <a:lnSpc>
                <a:spcPts val="2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no highly in-depth analyses (I can expand the analyses)</a:t>
            </a:r>
          </a:p>
        </p:txBody>
      </p:sp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6"/>
            <a:ext cx="10873740" cy="13735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“Preeclampsia promotes autism in offspring via maternal inflammation and fetal NF</a:t>
            </a:r>
            <a:r>
              <a:rPr lang="el-GR" sz="3600" dirty="0"/>
              <a:t>κ</a:t>
            </a:r>
            <a:r>
              <a:rPr lang="en-US" sz="3600" dirty="0"/>
              <a:t>B signaling”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09AB51-E3C4-1AB8-45CC-324870022C2E}"/>
              </a:ext>
            </a:extLst>
          </p:cNvPr>
          <p:cNvSpPr txBox="1"/>
          <p:nvPr/>
        </p:nvSpPr>
        <p:spPr>
          <a:xfrm>
            <a:off x="594360" y="1476376"/>
            <a:ext cx="10421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Liu et al., 2023, Life Science Alliance; data available in GEO database at NCBI, </a:t>
            </a: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GSE167193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4829" y="2285999"/>
            <a:ext cx="10972800" cy="1872342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pre-eclampsia mouse model - induced in pregnant mice by treating them with a compound called L-NAME 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hypertension, kidney dysfunction, abnormal placental development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offspring of these mothers behaved in ways reminiscent of ASD and scored accordingly on several behavioral tests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sequenced RNAs from the cortices of mouse embryos at day E 17.5, two days before birth, from mother animals that had or did not have their blood pressure elevated by L-NAME. Also: hippocampi of adult offspring (ASD genes)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7845-93DB-95CA-957E-459096A1F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98" t="10476" r="28036" b="72638"/>
          <a:stretch/>
        </p:blipFill>
        <p:spPr>
          <a:xfrm>
            <a:off x="2865300" y="4349791"/>
            <a:ext cx="8652329" cy="24053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231C90-A2FB-E9D1-673B-CCACE537BCF8}"/>
              </a:ext>
            </a:extLst>
          </p:cNvPr>
          <p:cNvSpPr/>
          <p:nvPr/>
        </p:nvSpPr>
        <p:spPr>
          <a:xfrm>
            <a:off x="5283200" y="4158341"/>
            <a:ext cx="1429657" cy="2596783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D3585-CCC3-F966-9A70-0C40D113BF5C}"/>
              </a:ext>
            </a:extLst>
          </p:cNvPr>
          <p:cNvSpPr/>
          <p:nvPr/>
        </p:nvSpPr>
        <p:spPr>
          <a:xfrm>
            <a:off x="9252857" y="4470400"/>
            <a:ext cx="2264772" cy="9112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B5EC1-DAAE-797B-4C43-3FB9FB9BD59A}"/>
              </a:ext>
            </a:extLst>
          </p:cNvPr>
          <p:cNvSpPr/>
          <p:nvPr/>
        </p:nvSpPr>
        <p:spPr>
          <a:xfrm>
            <a:off x="9074150" y="4177391"/>
            <a:ext cx="1429657" cy="2596783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uman brain nerve cells">
            <a:extLst>
              <a:ext uri="{FF2B5EF4-FFF2-40B4-BE49-F238E27FC236}">
                <a16:creationId xmlns:a16="http://schemas.microsoft.com/office/drawing/2014/main" id="{7CE93ED1-4D10-96A4-9161-A72FA8296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2" b="12742"/>
          <a:stretch/>
        </p:blipFill>
        <p:spPr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903F8C-1178-C936-65FD-468EB3F9FD59}"/>
              </a:ext>
            </a:extLst>
          </p:cNvPr>
          <p:cNvSpPr/>
          <p:nvPr/>
        </p:nvSpPr>
        <p:spPr>
          <a:xfrm>
            <a:off x="5363029" y="2097314"/>
            <a:ext cx="6741885" cy="203925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73" y="1923799"/>
            <a:ext cx="5477479" cy="1966030"/>
          </a:xfrm>
        </p:spPr>
        <p:txBody>
          <a:bodyPr anchor="b">
            <a:normAutofit/>
          </a:bodyPr>
          <a:lstStyle/>
          <a:p>
            <a:r>
              <a:rPr lang="en-US" dirty="0"/>
              <a:t>Results of </a:t>
            </a:r>
            <a:br>
              <a:rPr lang="en-US" dirty="0"/>
            </a:br>
            <a:r>
              <a:rPr lang="en-US" dirty="0"/>
              <a:t>original study</a:t>
            </a:r>
          </a:p>
        </p:txBody>
      </p:sp>
    </p:spTree>
    <p:extLst>
      <p:ext uri="{BB962C8B-B14F-4D97-AF65-F5344CB8AC3E}">
        <p14:creationId xmlns:p14="http://schemas.microsoft.com/office/powerpoint/2010/main" val="131065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D2D29E-1D7F-C6F9-22BF-B2E00C02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Pre-eclampsia (PE) pups are smaller, more likely to die after birth, and have thinner cortices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9F79B-B761-27A5-736D-C39C178F7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76" t="52169" r="36786" b="31428"/>
          <a:stretch/>
        </p:blipFill>
        <p:spPr>
          <a:xfrm>
            <a:off x="609305" y="2360518"/>
            <a:ext cx="4223841" cy="1544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05D92A-4C9B-04A7-7B75-CB6B3DFAF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76" t="71005" r="54286" b="9614"/>
          <a:stretch/>
        </p:blipFill>
        <p:spPr>
          <a:xfrm>
            <a:off x="609305" y="3926350"/>
            <a:ext cx="1878970" cy="2647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80AE61-FC1C-8DF4-1E11-5429B5C4B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07" t="52169" r="28155" b="29841"/>
          <a:stretch/>
        </p:blipFill>
        <p:spPr>
          <a:xfrm>
            <a:off x="2877744" y="4130954"/>
            <a:ext cx="1850802" cy="2420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39DA4CA-5012-1347-95FB-1B50DF251CBA}"/>
              </a:ext>
            </a:extLst>
          </p:cNvPr>
          <p:cNvGrpSpPr/>
          <p:nvPr/>
        </p:nvGrpSpPr>
        <p:grpSpPr>
          <a:xfrm>
            <a:off x="5590017" y="2143535"/>
            <a:ext cx="6007623" cy="3002845"/>
            <a:chOff x="6812940" y="2138998"/>
            <a:chExt cx="4112235" cy="205545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58A8F6-50AF-AB52-F13D-C18A4CF3B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812" t="10834" r="35457" b="61944"/>
            <a:stretch/>
          </p:blipFill>
          <p:spPr>
            <a:xfrm>
              <a:off x="9350376" y="2138998"/>
              <a:ext cx="1574799" cy="205545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11FDFF-50CB-B04E-C66A-9D02DB17C1BF}"/>
                </a:ext>
              </a:extLst>
            </p:cNvPr>
            <p:cNvGrpSpPr/>
            <p:nvPr/>
          </p:nvGrpSpPr>
          <p:grpSpPr>
            <a:xfrm>
              <a:off x="6812940" y="2201920"/>
              <a:ext cx="2394958" cy="1960506"/>
              <a:chOff x="6812940" y="2201920"/>
              <a:chExt cx="2394958" cy="196050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55E1B4F-C515-0A76-5A17-BB62712958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132" t="22778" r="47227" b="58774"/>
              <a:stretch/>
            </p:blipFill>
            <p:spPr>
              <a:xfrm>
                <a:off x="6812940" y="2201920"/>
                <a:ext cx="2388211" cy="1960506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DB0FF9F-BE25-12FE-8BAD-37ACC6A7EEAB}"/>
                  </a:ext>
                </a:extLst>
              </p:cNvPr>
              <p:cNvSpPr/>
              <p:nvPr/>
            </p:nvSpPr>
            <p:spPr>
              <a:xfrm>
                <a:off x="9054308" y="3850481"/>
                <a:ext cx="153590" cy="13936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CD50607-5822-1F02-425A-8EEA525CF961}"/>
              </a:ext>
            </a:extLst>
          </p:cNvPr>
          <p:cNvSpPr txBox="1"/>
          <p:nvPr/>
        </p:nvSpPr>
        <p:spPr>
          <a:xfrm>
            <a:off x="5517322" y="5350900"/>
            <a:ext cx="606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Potential cause</a:t>
            </a:r>
            <a:r>
              <a:rPr lang="en-US" sz="2400" u="sng" dirty="0">
                <a:solidFill>
                  <a:schemeClr val="bg1"/>
                </a:solidFill>
              </a:rPr>
              <a:t>: </a:t>
            </a:r>
          </a:p>
          <a:p>
            <a:r>
              <a:rPr lang="en-US" sz="2400" dirty="0">
                <a:solidFill>
                  <a:schemeClr val="bg1"/>
                </a:solidFill>
              </a:rPr>
              <a:t>impaired proliferation of cortex stem cells 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 impaired </a:t>
            </a:r>
            <a:r>
              <a:rPr lang="en-US" sz="2400" dirty="0">
                <a:solidFill>
                  <a:schemeClr val="bg1"/>
                </a:solidFill>
              </a:rPr>
              <a:t>neuron generation</a:t>
            </a:r>
          </a:p>
        </p:txBody>
      </p:sp>
    </p:spTree>
    <p:extLst>
      <p:ext uri="{BB962C8B-B14F-4D97-AF65-F5344CB8AC3E}">
        <p14:creationId xmlns:p14="http://schemas.microsoft.com/office/powerpoint/2010/main" val="6792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D2D29E-1D7F-C6F9-22BF-B2E00C02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1127740" cy="1680205"/>
          </a:xfrm>
        </p:spPr>
        <p:txBody>
          <a:bodyPr/>
          <a:lstStyle/>
          <a:p>
            <a:r>
              <a:rPr lang="en-US" sz="3600" dirty="0"/>
              <a:t>E 17.5 PE pups have differentially expressed genes (DEGs) in their cortices that could explain proliferation differences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50607-5822-1F02-425A-8EEA525CF961}"/>
              </a:ext>
            </a:extLst>
          </p:cNvPr>
          <p:cNvSpPr txBox="1"/>
          <p:nvPr/>
        </p:nvSpPr>
        <p:spPr>
          <a:xfrm>
            <a:off x="4572001" y="2413000"/>
            <a:ext cx="332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255 DEGs: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 - 134 down-regulated      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+ 121 up-regulated,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compared to control samples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97585-F57D-782B-07EF-A13C306F3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51" t="39790" r="38906" b="39352"/>
          <a:stretch/>
        </p:blipFill>
        <p:spPr>
          <a:xfrm>
            <a:off x="762000" y="2594750"/>
            <a:ext cx="3276599" cy="354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164E1-38CE-8F10-BB05-A6A5262F6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8" t="61852" r="47604" b="10463"/>
          <a:stretch/>
        </p:blipFill>
        <p:spPr>
          <a:xfrm>
            <a:off x="8650480" y="2466042"/>
            <a:ext cx="2925569" cy="36600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F10B6-619A-A802-3E4B-B7F6EE581A8D}"/>
              </a:ext>
            </a:extLst>
          </p:cNvPr>
          <p:cNvSpPr txBox="1"/>
          <p:nvPr/>
        </p:nvSpPr>
        <p:spPr>
          <a:xfrm>
            <a:off x="4572001" y="4923492"/>
            <a:ext cx="332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DEGs cluster primarily by functions related to cell division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8D978-157F-32AC-AEF4-865C4EFDD100}"/>
              </a:ext>
            </a:extLst>
          </p:cNvPr>
          <p:cNvSpPr txBox="1"/>
          <p:nvPr/>
        </p:nvSpPr>
        <p:spPr>
          <a:xfrm>
            <a:off x="4572001" y="6325235"/>
            <a:ext cx="7072312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Andreas’s question: are any of the DEGs also related to cell death?</a:t>
            </a:r>
          </a:p>
        </p:txBody>
      </p:sp>
    </p:spTree>
    <p:extLst>
      <p:ext uri="{BB962C8B-B14F-4D97-AF65-F5344CB8AC3E}">
        <p14:creationId xmlns:p14="http://schemas.microsoft.com/office/powerpoint/2010/main" val="3101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D2D29E-1D7F-C6F9-22BF-B2E00C02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1127740" cy="1680205"/>
          </a:xfrm>
        </p:spPr>
        <p:txBody>
          <a:bodyPr/>
          <a:lstStyle/>
          <a:p>
            <a:r>
              <a:rPr lang="en-US" sz="3600" dirty="0"/>
              <a:t>Adult PE offspring have differentially expressed genes (DEGs) in their cortices that could explain autism-like behaviors</a:t>
            </a:r>
          </a:p>
        </p:txBody>
      </p:sp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09FC2C7-2259-E1F7-03A6-06CC16967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1"/>
          <a:stretch/>
        </p:blipFill>
        <p:spPr>
          <a:xfrm>
            <a:off x="8079107" y="2162067"/>
            <a:ext cx="3781810" cy="3838715"/>
          </a:xfrm>
          <a:prstGeom prst="rect">
            <a:avLst/>
          </a:prstGeom>
        </p:spPr>
      </p:pic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26FA6D0-929E-012D-E472-DF3401423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1" t="1482" r="17426" b="71143"/>
          <a:stretch/>
        </p:blipFill>
        <p:spPr>
          <a:xfrm>
            <a:off x="941371" y="2594750"/>
            <a:ext cx="3313984" cy="35858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50607-5822-1F02-425A-8EEA525CF961}"/>
              </a:ext>
            </a:extLst>
          </p:cNvPr>
          <p:cNvSpPr txBox="1"/>
          <p:nvPr/>
        </p:nvSpPr>
        <p:spPr>
          <a:xfrm>
            <a:off x="4572001" y="2428601"/>
            <a:ext cx="332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317 DEGs :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 - 108 down-regulated      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+ 209 up-regulated,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compared to control samples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8F10B6-619A-A802-3E4B-B7F6EE581A8D}"/>
              </a:ext>
            </a:extLst>
          </p:cNvPr>
          <p:cNvSpPr txBox="1"/>
          <p:nvPr/>
        </p:nvSpPr>
        <p:spPr>
          <a:xfrm>
            <a:off x="4572001" y="4908524"/>
            <a:ext cx="332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Up-regulated DEGs strongly involved in RNA processing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75B1BC-35E9-A598-D187-A6D07AC5FED2}"/>
              </a:ext>
            </a:extLst>
          </p:cNvPr>
          <p:cNvSpPr/>
          <p:nvPr/>
        </p:nvSpPr>
        <p:spPr>
          <a:xfrm>
            <a:off x="8984974" y="2257286"/>
            <a:ext cx="2327965" cy="324211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DA78AD-81DA-5250-F558-E37CB596EA2E}"/>
              </a:ext>
            </a:extLst>
          </p:cNvPr>
          <p:cNvSpPr/>
          <p:nvPr/>
        </p:nvSpPr>
        <p:spPr>
          <a:xfrm>
            <a:off x="7849705" y="5605670"/>
            <a:ext cx="1910521" cy="381860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ght bulb with hanging lights background">
            <a:extLst>
              <a:ext uri="{FF2B5EF4-FFF2-40B4-BE49-F238E27FC236}">
                <a16:creationId xmlns:a16="http://schemas.microsoft.com/office/drawing/2014/main" id="{131FCC41-8D9A-BE46-F31D-A4F318428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2" b="759"/>
          <a:stretch/>
        </p:blipFill>
        <p:spPr>
          <a:xfrm>
            <a:off x="-51330" y="-120650"/>
            <a:ext cx="12440180" cy="7613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903F8C-1178-C936-65FD-468EB3F9FD59}"/>
              </a:ext>
            </a:extLst>
          </p:cNvPr>
          <p:cNvSpPr/>
          <p:nvPr/>
        </p:nvSpPr>
        <p:spPr>
          <a:xfrm>
            <a:off x="5363029" y="2844800"/>
            <a:ext cx="6741885" cy="129177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73" y="1923799"/>
            <a:ext cx="6401527" cy="1966030"/>
          </a:xfrm>
        </p:spPr>
        <p:txBody>
          <a:bodyPr anchor="b">
            <a:normAutofit/>
          </a:bodyPr>
          <a:lstStyle/>
          <a:p>
            <a:r>
              <a:rPr lang="en-US" dirty="0"/>
              <a:t>My project aims</a:t>
            </a:r>
          </a:p>
        </p:txBody>
      </p:sp>
    </p:spTree>
    <p:extLst>
      <p:ext uri="{BB962C8B-B14F-4D97-AF65-F5344CB8AC3E}">
        <p14:creationId xmlns:p14="http://schemas.microsoft.com/office/powerpoint/2010/main" val="24690413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{7AFF7CC4-74B0-43D1-80A3-263C61398BE3}tf78853419_win32</Template>
  <TotalTime>351</TotalTime>
  <Words>947</Words>
  <Application>Microsoft Office PowerPoint</Application>
  <PresentationFormat>Widescreen</PresentationFormat>
  <Paragraphs>139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Franklin Gothic Book</vt:lpstr>
      <vt:lpstr>Franklin Gothic Demi</vt:lpstr>
      <vt:lpstr>Wingdings</vt:lpstr>
      <vt:lpstr>Custom</vt:lpstr>
      <vt:lpstr>Internship project proposal</vt:lpstr>
      <vt:lpstr>On today’s menu</vt:lpstr>
      <vt:lpstr>Finding suited RNA-seq data</vt:lpstr>
      <vt:lpstr>“Preeclampsia promotes autism in offspring via maternal inflammation and fetal NFκB signaling”</vt:lpstr>
      <vt:lpstr>Results of  original study</vt:lpstr>
      <vt:lpstr>Pre-eclampsia (PE) pups are smaller, more likely to die after birth, and have thinner cortices</vt:lpstr>
      <vt:lpstr>E 17.5 PE pups have differentially expressed genes (DEGs) in their cortices that could explain proliferation differences</vt:lpstr>
      <vt:lpstr>Adult PE offspring have differentially expressed genes (DEGs) in their cortices that could explain autism-like behaviors</vt:lpstr>
      <vt:lpstr>My project aims</vt:lpstr>
      <vt:lpstr>PowerPoint Presentation</vt:lpstr>
      <vt:lpstr>My project roadmap and milestones</vt:lpstr>
      <vt:lpstr>PowerPoint Presentation</vt:lpstr>
      <vt:lpstr>What done so far</vt:lpstr>
      <vt:lpstr>Data retrieval, unpacking, checking for integrity and quality</vt:lpstr>
      <vt:lpstr>Data retrieval, unpacking, checking for integrity and quality</vt:lpstr>
      <vt:lpstr>Data retrieval, unpacking, checking for integrity and quality</vt:lpstr>
      <vt:lpstr>Data retrieval, unpacking, checking for integrity and quality</vt:lpstr>
      <vt:lpstr>Steps until next meeting</vt:lpstr>
      <vt:lpstr>Depending on when we next meet</vt:lpstr>
      <vt:lpstr>Improving stats book</vt:lpstr>
      <vt:lpstr>Already worked on some things during course</vt:lpstr>
      <vt:lpstr>What to still do?</vt:lpstr>
      <vt:lpstr>Expectations</vt:lpstr>
      <vt:lpstr>How does a successful internship look like in your eyes?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Ioana Weber</dc:creator>
  <cp:lastModifiedBy>Ioana Weber</cp:lastModifiedBy>
  <cp:revision>2</cp:revision>
  <dcterms:created xsi:type="dcterms:W3CDTF">2024-07-24T09:34:50Z</dcterms:created>
  <dcterms:modified xsi:type="dcterms:W3CDTF">2024-07-24T15:26:31Z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